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pPr/>
              <a:t>24.11.2011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pPr/>
              <a:t>24.11.2011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pPr/>
              <a:t>24.11.2011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pPr/>
              <a:t>24.11.2011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pPr/>
              <a:t>24.11.2011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pPr/>
              <a:t>24.11.2011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pPr/>
              <a:t>24.11.2011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pPr/>
              <a:t>24.11.2011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pPr/>
              <a:t>24.11.2011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pPr/>
              <a:t>24.11.2011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pPr/>
              <a:t>24.11.2011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58E7E23-4A8A-4F9D-BE18-3AF859E1167C}" type="datetimeFigureOut">
              <a:rPr lang="ru-RU" smtClean="0"/>
              <a:pPr/>
              <a:t>24.11.2011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aonline.ru/" TargetMode="External"/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ls-school15.ucoz.ru/" TargetMode="External"/><Relationship Id="rId4" Type="http://schemas.openxmlformats.org/officeDocument/2006/relationships/hyperlink" Target="http://balash.seun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571612"/>
            <a:ext cx="8072494" cy="478634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LC Chalk" pitchFamily="2" charset="-52"/>
              </a:rPr>
              <a:t>Нормативно-правовая база.</a:t>
            </a:r>
          </a:p>
          <a:p>
            <a:pPr marL="457200" indent="-457200" algn="l"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</a:rPr>
              <a:t>Приказ </a:t>
            </a:r>
            <a:r>
              <a:rPr lang="ru-RU" sz="2400" b="1" dirty="0" err="1" smtClean="0">
                <a:solidFill>
                  <a:schemeClr val="bg1"/>
                </a:solidFill>
              </a:rPr>
              <a:t>Минобрнауки</a:t>
            </a:r>
            <a:r>
              <a:rPr lang="ru-RU" sz="2400" b="1" dirty="0" smtClean="0">
                <a:solidFill>
                  <a:schemeClr val="bg1"/>
                </a:solidFill>
              </a:rPr>
              <a:t> России от 28 ноября 2008 года № 362 «Об утверждении Положения о формах и порядке проведения государственной (итоговой) аттестации обучающихся, освоивших основные общеобразовательные программы среднего (полного) общего образования»</a:t>
            </a:r>
          </a:p>
          <a:p>
            <a:pPr marL="457200" indent="-457200" algn="l">
              <a:buFontTx/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</a:rPr>
              <a:t>Положение о формах и порядке проведения государственной (итоговой) аттестации обучающихся, освоивших основные общеобразовательные программы среднего (полного) общего образования</a:t>
            </a:r>
          </a:p>
          <a:p>
            <a:pPr marL="457200" indent="-457200" algn="l">
              <a:buAutoNum type="arabicPeriod"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 marL="457200" indent="-457200" algn="l">
              <a:buAutoNum type="arabicPeriod"/>
            </a:pPr>
            <a:endParaRPr lang="ru-RU" sz="2400" dirty="0" smtClean="0">
              <a:solidFill>
                <a:schemeClr val="bg1"/>
              </a:solidFill>
            </a:endParaRPr>
          </a:p>
          <a:p>
            <a:pPr algn="l"/>
            <a:endParaRPr lang="ru-RU" sz="2400" dirty="0" smtClean="0">
              <a:solidFill>
                <a:schemeClr val="bg1"/>
              </a:solidFill>
            </a:endParaRPr>
          </a:p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 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l"/>
            <a:endParaRPr lang="ru-RU" sz="2400" dirty="0" smtClean="0">
              <a:solidFill>
                <a:schemeClr val="bg1"/>
              </a:solidFill>
            </a:endParaRPr>
          </a:p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                                      </a:t>
            </a:r>
          </a:p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 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l"/>
            <a:endParaRPr lang="ru-RU" sz="2400" dirty="0" smtClean="0">
              <a:solidFill>
                <a:schemeClr val="bg1"/>
              </a:solidFill>
            </a:endParaRPr>
          </a:p>
          <a:p>
            <a:pPr algn="l"/>
            <a:endParaRPr lang="ru-RU" sz="2400" dirty="0" smtClean="0">
              <a:solidFill>
                <a:schemeClr val="bg1"/>
              </a:solidFill>
            </a:endParaRPr>
          </a:p>
          <a:p>
            <a:pPr algn="l"/>
            <a:endParaRPr lang="ru-RU" sz="2400" dirty="0" smtClean="0">
              <a:solidFill>
                <a:schemeClr val="bg1"/>
              </a:solidFill>
            </a:endParaRPr>
          </a:p>
          <a:p>
            <a:pPr algn="l"/>
            <a:endParaRPr lang="ru-RU" sz="1600" dirty="0" smtClean="0">
              <a:solidFill>
                <a:schemeClr val="bg1"/>
              </a:solidFill>
            </a:endParaRPr>
          </a:p>
          <a:p>
            <a:pPr algn="l"/>
            <a:endParaRPr lang="ru-RU" sz="1600" dirty="0" smtClean="0">
              <a:solidFill>
                <a:schemeClr val="bg1"/>
              </a:solidFill>
            </a:endParaRPr>
          </a:p>
          <a:p>
            <a:pPr algn="l"/>
            <a:r>
              <a:rPr lang="ru-RU" sz="1600" dirty="0" smtClean="0">
                <a:solidFill>
                  <a:schemeClr val="bg1"/>
                </a:solidFill>
              </a:rPr>
              <a:t> </a:t>
            </a:r>
          </a:p>
          <a:p>
            <a:pPr algn="l"/>
            <a:endParaRPr lang="ru-RU" sz="1600" dirty="0">
              <a:solidFill>
                <a:schemeClr val="bg1"/>
              </a:solidFill>
              <a:latin typeface="LC Chalk" pitchFamily="2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7093" y="785794"/>
            <a:ext cx="8139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Готовимся к ГИА вместе</a:t>
            </a:r>
            <a:endParaRPr lang="ru-RU" sz="54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8686800" cy="1071570"/>
          </a:xfrm>
        </p:spPr>
        <p:txBody>
          <a:bodyPr/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>Полезные ссылки на информационные сайты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hlinkClick r:id="rId2"/>
              </a:rPr>
              <a:t>http://www.fipi.ru/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b="1" dirty="0" smtClean="0">
                <a:solidFill>
                  <a:schemeClr val="bg1"/>
                </a:solidFill>
                <a:hlinkClick r:id="rId3"/>
              </a:rPr>
              <a:t>http://www.edu.ru/index.php</a:t>
            </a:r>
            <a:endParaRPr lang="ru-RU" b="1" dirty="0" smtClean="0">
              <a:solidFill>
                <a:schemeClr val="bg1"/>
              </a:solidFill>
              <a:hlinkClick r:id="rId3"/>
            </a:endParaRPr>
          </a:p>
          <a:p>
            <a:r>
              <a:rPr lang="en-US" b="1" dirty="0" smtClean="0">
                <a:solidFill>
                  <a:schemeClr val="bg1"/>
                </a:solidFill>
                <a:hlinkClick r:id="rId3"/>
              </a:rPr>
              <a:t>http://obrnadzor.gov.ru/</a:t>
            </a:r>
            <a:endParaRPr lang="ru-RU" b="1" dirty="0" smtClean="0">
              <a:solidFill>
                <a:schemeClr val="bg1"/>
              </a:solidFill>
              <a:hlinkClick r:id="rId3"/>
            </a:endParaRPr>
          </a:p>
          <a:p>
            <a:r>
              <a:rPr lang="en-US" b="1" dirty="0" smtClean="0">
                <a:solidFill>
                  <a:schemeClr val="bg1"/>
                </a:solidFill>
                <a:hlinkClick r:id="rId3"/>
              </a:rPr>
              <a:t>http://www.giaonline.ru/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b="1" u="sng" dirty="0" smtClean="0">
                <a:solidFill>
                  <a:schemeClr val="bg1"/>
                </a:solidFill>
                <a:hlinkClick r:id="rId4"/>
              </a:rPr>
              <a:t>http://balash.seun.ru</a:t>
            </a:r>
            <a:r>
              <a:rPr lang="ru-RU" b="1" u="sng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b="1" u="sng" dirty="0" smtClean="0">
                <a:solidFill>
                  <a:schemeClr val="bg1"/>
                </a:solidFill>
                <a:hlinkClick r:id="rId5"/>
              </a:rPr>
              <a:t>http://bls-school15.ucoz.ru/</a:t>
            </a:r>
            <a:r>
              <a:rPr lang="ru-RU" b="1" u="sng" dirty="0" smtClean="0">
                <a:solidFill>
                  <a:schemeClr val="bg1"/>
                </a:solidFill>
              </a:rPr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9202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LC Chalk" pitchFamily="2" charset="-52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LC Chalk" pitchFamily="2" charset="-52"/>
              </a:rPr>
            </a:br>
            <a:r>
              <a:rPr lang="ru-RU" b="1" dirty="0" smtClean="0">
                <a:solidFill>
                  <a:schemeClr val="bg1"/>
                </a:solidFill>
                <a:latin typeface="LC Chalk" pitchFamily="2" charset="-52"/>
              </a:rPr>
              <a:t>Нормативно-правовая база.</a:t>
            </a:r>
            <a:br>
              <a:rPr lang="ru-RU" b="1" dirty="0" smtClean="0">
                <a:solidFill>
                  <a:schemeClr val="bg1"/>
                </a:solidFill>
                <a:latin typeface="LC Chalk" pitchFamily="2" charset="-52"/>
              </a:rPr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</a:rPr>
              <a:t>Приказ </a:t>
            </a:r>
            <a:r>
              <a:rPr lang="ru-RU" sz="2400" b="1" dirty="0" err="1" smtClean="0">
                <a:solidFill>
                  <a:schemeClr val="bg1"/>
                </a:solidFill>
              </a:rPr>
              <a:t>Минобрнауки</a:t>
            </a:r>
            <a:r>
              <a:rPr lang="ru-RU" sz="2400" b="1" dirty="0" smtClean="0">
                <a:solidFill>
                  <a:schemeClr val="bg1"/>
                </a:solidFill>
              </a:rPr>
              <a:t> России от 3 марта 2009 года № 70 «Об утверждении Порядка проведения государственного выпускного экзамена»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2.   Приказ от 24 января 2007 года № 67 Министерства образования Саратовской области   «О порядке проведения государственной (итоговой) аттестации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     выпускников </a:t>
            </a:r>
            <a:r>
              <a:rPr lang="en-US" sz="2400" b="1" dirty="0" smtClean="0">
                <a:solidFill>
                  <a:schemeClr val="bg1"/>
                </a:solidFill>
              </a:rPr>
              <a:t>IX</a:t>
            </a:r>
            <a:r>
              <a:rPr lang="ru-RU" sz="2400" b="1" dirty="0" smtClean="0">
                <a:solidFill>
                  <a:schemeClr val="bg1"/>
                </a:solidFill>
              </a:rPr>
              <a:t> классов общеобразовательных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     учреждений Саратовской области в новой форме»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3. Приказ от 15 января 2010 года № 31 Министерства образования Саратовской области «Об утверждении схемы проведения государственной (итоговой ) аттестации в независимой форме в </a:t>
            </a:r>
            <a:r>
              <a:rPr lang="en-US" sz="2400" b="1" dirty="0" smtClean="0">
                <a:solidFill>
                  <a:schemeClr val="bg1"/>
                </a:solidFill>
              </a:rPr>
              <a:t>IX</a:t>
            </a:r>
            <a:r>
              <a:rPr lang="ru-RU" sz="2400" b="1" dirty="0" smtClean="0">
                <a:solidFill>
                  <a:schemeClr val="bg1"/>
                </a:solidFill>
              </a:rPr>
              <a:t> классах в 2010 году».</a:t>
            </a:r>
          </a:p>
          <a:p>
            <a:pPr>
              <a:buNone/>
            </a:pPr>
            <a:endParaRPr lang="ru-RU" sz="2400" b="1" dirty="0" smtClean="0">
              <a:solidFill>
                <a:schemeClr val="bg1"/>
              </a:solidFill>
            </a:endParaRP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pPr marL="457200" indent="-457200">
              <a:buNone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74638"/>
            <a:ext cx="554356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Общие положения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428604"/>
            <a:ext cx="2657475" cy="2847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000364" y="1214422"/>
            <a:ext cx="55007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Государственная (итоговая) аттестация выпускников </a:t>
            </a:r>
            <a:r>
              <a:rPr lang="en-US" sz="2000" b="1" dirty="0" smtClean="0">
                <a:solidFill>
                  <a:schemeClr val="bg1"/>
                </a:solidFill>
              </a:rPr>
              <a:t>IX</a:t>
            </a:r>
            <a:r>
              <a:rPr lang="ru-RU" sz="2000" b="1" dirty="0" smtClean="0">
                <a:solidFill>
                  <a:schemeClr val="bg1"/>
                </a:solidFill>
              </a:rPr>
              <a:t> классов общеобразовательных учреждений Саратовской области, независимо от формы получения образования, после освоения ими общеобразовательных программ основного общего образования является обязательной.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929066"/>
            <a:ext cx="78581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К государственной (итоговой)  аттестации допускаются обучающиеся </a:t>
            </a:r>
            <a:r>
              <a:rPr lang="en-US" sz="2000" b="1" dirty="0" smtClean="0">
                <a:solidFill>
                  <a:schemeClr val="bg1"/>
                </a:solidFill>
              </a:rPr>
              <a:t>IX</a:t>
            </a:r>
            <a:r>
              <a:rPr lang="ru-RU" sz="2000" b="1" dirty="0" smtClean="0">
                <a:solidFill>
                  <a:schemeClr val="bg1"/>
                </a:solidFill>
              </a:rPr>
              <a:t> классов, освоившие общеобразовательные программы основного общего образования и имеющие положительные годовые отметки по предметам учебного плана общеобразовательного учреждения, а также обучающиеся, имеющие одну неудовлетворительную годовую отметку, с обязательной сдачей экзамена по этому предмету.  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428604"/>
            <a:ext cx="5900750" cy="1143008"/>
          </a:xfrm>
        </p:spPr>
        <p:txBody>
          <a:bodyPr/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КИМы</a:t>
            </a:r>
            <a:r>
              <a:rPr lang="ru-RU" sz="3200" b="1" dirty="0" smtClean="0">
                <a:solidFill>
                  <a:schemeClr val="bg1"/>
                </a:solidFill>
              </a:rPr>
              <a:t> – контрольно – измерительные материалы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7562"/>
            <a:ext cx="8229600" cy="2768601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ru-RU" b="1" dirty="0" smtClean="0">
                <a:solidFill>
                  <a:schemeClr val="bg1"/>
                </a:solidFill>
              </a:rPr>
              <a:t>Для проведения письменных экзаменов по русскому языку и алгебре, устных экзаменов предметов по выбору выпускника за курс основной школы используются контрольно-измерительные материалы, разработанные Министерством образования и науки РФ. 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428604"/>
            <a:ext cx="2304992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71802" y="1500174"/>
            <a:ext cx="1109661" cy="177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9124" y="1500174"/>
            <a:ext cx="1143008" cy="176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19793" y="1500174"/>
            <a:ext cx="1109661" cy="175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143768" y="1500174"/>
            <a:ext cx="1143008" cy="178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274638"/>
            <a:ext cx="4972056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10 класс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1357298"/>
            <a:ext cx="55007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Выпускники </a:t>
            </a:r>
            <a:r>
              <a:rPr lang="en-US" sz="2000" b="1" dirty="0" smtClean="0">
                <a:solidFill>
                  <a:schemeClr val="bg1"/>
                </a:solidFill>
              </a:rPr>
              <a:t>IX</a:t>
            </a:r>
            <a:r>
              <a:rPr lang="ru-RU" sz="2000" b="1" dirty="0" smtClean="0">
                <a:solidFill>
                  <a:schemeClr val="bg1"/>
                </a:solidFill>
              </a:rPr>
              <a:t> класса общеобразовательного учреждения, желающие продолжить обучение в профильных классах </a:t>
            </a:r>
            <a:r>
              <a:rPr lang="en-US" sz="2000" b="1" dirty="0" smtClean="0">
                <a:solidFill>
                  <a:schemeClr val="bg1"/>
                </a:solidFill>
              </a:rPr>
              <a:t>III</a:t>
            </a:r>
            <a:r>
              <a:rPr lang="ru-RU" sz="2000" b="1" dirty="0" smtClean="0">
                <a:solidFill>
                  <a:schemeClr val="bg1"/>
                </a:solidFill>
              </a:rPr>
              <a:t> ступени общего образования, сдают два экзамена по предметам соответствующим данному профилю обучения.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428604"/>
            <a:ext cx="2943230" cy="2025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71472" y="3714752"/>
            <a:ext cx="80724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400" b="1" dirty="0" smtClean="0">
                <a:solidFill>
                  <a:schemeClr val="bg1"/>
                </a:solidFill>
              </a:rPr>
              <a:t>Выпускники, которые по уважительным причинам не могут в установленные сроки пройти государственную (итоговую)  аттестацию, проходят ее в дополнительные сроки.  Дополнительные сроки проведения государственной (итоговой) аттестации устанавливаются муниципальным органом управления образованием.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428604"/>
            <a:ext cx="2657475" cy="2847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14678" y="642918"/>
            <a:ext cx="52864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Лица, не явившиеся на государственную (итоговую)  аттестацию (хотя бы по одному предмету) по неуважительным причинам не допускаются до повторной аттестации и считаются не прошедшими государственную (итоговую)  аттестацию.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4000504"/>
            <a:ext cx="76438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Выпускники </a:t>
            </a:r>
            <a:r>
              <a:rPr lang="en-US" sz="2000" b="1" dirty="0" smtClean="0">
                <a:solidFill>
                  <a:schemeClr val="bg1"/>
                </a:solidFill>
              </a:rPr>
              <a:t>IX</a:t>
            </a:r>
            <a:r>
              <a:rPr lang="ru-RU" sz="2000" b="1" dirty="0" smtClean="0">
                <a:solidFill>
                  <a:schemeClr val="bg1"/>
                </a:solidFill>
              </a:rPr>
              <a:t> классов, получившие на государственной (итоговой) аттестации не более двух неудовлетворительных отметок, допускаются к повторной государственной (итоговой) аттестации по этим предметам. Форма прохождения аттестации для обязательных письменных экзаменов определяется учащимися  совместно с их родителями (законными представителями).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74638"/>
            <a:ext cx="5900750" cy="1143000"/>
          </a:xfrm>
        </p:spPr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Порядок проведения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428604"/>
            <a:ext cx="2304992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14678" y="128586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Лица, проходящие государственную (итоговую) аттестацию за курс основной школы, сдают 4 экзамена. Два экзамена (по русскому языку и алгебре) сдают все экзаменующиеся, а для сдачи еще двух экзаменов обучающийся может выбрать любые два предмета из тех, которые изучались в </a:t>
            </a:r>
            <a:r>
              <a:rPr lang="en-US" sz="2000" b="1" dirty="0" smtClean="0">
                <a:solidFill>
                  <a:schemeClr val="bg1"/>
                </a:solidFill>
              </a:rPr>
              <a:t>IX</a:t>
            </a:r>
            <a:r>
              <a:rPr lang="ru-RU" sz="2000" b="1" dirty="0" smtClean="0">
                <a:solidFill>
                  <a:schemeClr val="bg1"/>
                </a:solidFill>
              </a:rPr>
              <a:t> классе.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4357694"/>
            <a:ext cx="7072362" cy="1785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Государственные выпускные экзамены выпускники сдают в пунктах проведения экзаменов (ППЭ)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428604"/>
            <a:ext cx="6000792" cy="989034"/>
          </a:xfrm>
        </p:spPr>
        <p:txBody>
          <a:bodyPr/>
          <a:lstStyle/>
          <a:p>
            <a:r>
              <a:rPr lang="ru-RU" sz="3600" i="1" dirty="0" smtClean="0">
                <a:solidFill>
                  <a:schemeClr val="bg1"/>
                </a:solidFill>
              </a:rPr>
              <a:t>Апелляционная комиссия </a:t>
            </a:r>
            <a:endParaRPr lang="ru-RU" sz="3600" i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428604"/>
            <a:ext cx="2609856" cy="177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2428868"/>
            <a:ext cx="83582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Апелляционная комиссия осуществляет свою работу в период проведения государственной (итоговой) аттестации выпускников общеобразовательных учреждений (далее – выпускников).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Апелляцией признается аргументированное </a:t>
            </a:r>
            <a:r>
              <a:rPr lang="ru-RU" sz="2000" b="1" u="sng" dirty="0" smtClean="0">
                <a:solidFill>
                  <a:schemeClr val="bg1"/>
                </a:solidFill>
              </a:rPr>
              <a:t>письменное заявление: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              </a:t>
            </a:r>
            <a:r>
              <a:rPr lang="ru-RU" sz="2000" b="1" u="sng" dirty="0" smtClean="0">
                <a:solidFill>
                  <a:schemeClr val="bg1"/>
                </a:solidFill>
              </a:rPr>
              <a:t>о нарушении процедуры проведения  экзамена;</a:t>
            </a:r>
          </a:p>
          <a:p>
            <a:r>
              <a:rPr lang="ru-RU" sz="2000" b="1" u="sng" dirty="0" smtClean="0">
                <a:solidFill>
                  <a:schemeClr val="bg1"/>
                </a:solidFill>
              </a:rPr>
              <a:t>               о несогласии с выставленной отметкой.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Апелляция о нарушении процедуры проведения экзамена может быть подана выпускником или родителями (законными представителями) </a:t>
            </a:r>
            <a:r>
              <a:rPr lang="ru-RU" sz="2000" b="1" u="sng" dirty="0" smtClean="0">
                <a:solidFill>
                  <a:schemeClr val="bg1"/>
                </a:solidFill>
              </a:rPr>
              <a:t>в день проведения экзамена.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          Срок завершения приема апелляций после официального объявления результатов экзамена и ознакомления с ним выпускника составляет </a:t>
            </a:r>
            <a:r>
              <a:rPr lang="ru-RU" sz="2000" b="1" u="sng" dirty="0" smtClean="0">
                <a:solidFill>
                  <a:schemeClr val="bg1"/>
                </a:solidFill>
              </a:rPr>
              <a:t>три дня.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642918"/>
            <a:ext cx="4929222" cy="1000132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Экзамены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428604"/>
            <a:ext cx="2786065" cy="1906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85852" y="2214554"/>
            <a:ext cx="74295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400" b="1" dirty="0" smtClean="0">
                <a:solidFill>
                  <a:schemeClr val="bg1"/>
                </a:solidFill>
              </a:rPr>
              <a:t>Начало экзаменов – 10 часов утра по местному времени.</a:t>
            </a:r>
          </a:p>
          <a:p>
            <a:pPr lvl="1"/>
            <a:r>
              <a:rPr lang="ru-RU" sz="2400" b="1" dirty="0" smtClean="0">
                <a:solidFill>
                  <a:schemeClr val="bg1"/>
                </a:solidFill>
              </a:rPr>
              <a:t>Во время проведения экзамена запрещается использование </a:t>
            </a:r>
            <a:r>
              <a:rPr lang="ru-RU" sz="2400" b="1" u="sng" dirty="0" smtClean="0">
                <a:solidFill>
                  <a:schemeClr val="bg1"/>
                </a:solidFill>
              </a:rPr>
              <a:t>мобильных телефонов.</a:t>
            </a:r>
          </a:p>
          <a:p>
            <a:pPr lvl="1"/>
            <a:r>
              <a:rPr lang="ru-RU" sz="2400" b="1" u="sng" dirty="0" smtClean="0">
                <a:solidFill>
                  <a:schemeClr val="bg1"/>
                </a:solidFill>
              </a:rPr>
              <a:t>За нарушение порядка проведения экзамена  выпускник удаляется из аудитории и составляется протокол о нарушении.</a:t>
            </a:r>
            <a:endParaRPr lang="ru-RU" sz="2400" b="1" u="sng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4929198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Сроки и единое расписание проведения ГИА ежегодно определяются </a:t>
            </a:r>
            <a:r>
              <a:rPr lang="ru-RU" sz="2400" b="1" dirty="0" err="1" smtClean="0">
                <a:solidFill>
                  <a:schemeClr val="bg1"/>
                </a:solidFill>
              </a:rPr>
              <a:t>Рособрнадзором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кольная доска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Школьная доска</Template>
  <TotalTime>137</TotalTime>
  <Words>640</Words>
  <Application>Microsoft Office PowerPoint</Application>
  <PresentationFormat>Экран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Школьная доска</vt:lpstr>
      <vt:lpstr>Слайд 1</vt:lpstr>
      <vt:lpstr> Нормативно-правовая база. </vt:lpstr>
      <vt:lpstr>Общие положения</vt:lpstr>
      <vt:lpstr>КИМы – контрольно – измерительные материалы</vt:lpstr>
      <vt:lpstr>10 класс</vt:lpstr>
      <vt:lpstr>Слайд 6</vt:lpstr>
      <vt:lpstr>Порядок проведения</vt:lpstr>
      <vt:lpstr>Апелляционная комиссия </vt:lpstr>
      <vt:lpstr>Экзамены</vt:lpstr>
      <vt:lpstr>Полезные ссылки на информационные сайты</vt:lpstr>
    </vt:vector>
  </TitlesOfParts>
  <Company>Дом, милый дом...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родительскому собранию </dc:title>
  <dc:subject>Подготовка к ГИА в 9 классе</dc:subject>
  <dc:creator>Г.И. Непершина, МОУ СОШ № 15</dc:creator>
  <cp:lastModifiedBy>Andrey</cp:lastModifiedBy>
  <cp:revision>17</cp:revision>
  <dcterms:created xsi:type="dcterms:W3CDTF">2010-03-10T18:43:29Z</dcterms:created>
  <dcterms:modified xsi:type="dcterms:W3CDTF">2011-11-24T12:55:15Z</dcterms:modified>
  <cp:category>для родителей выпускников 9-х классов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TC300061411049</vt:lpwstr>
  </property>
</Properties>
</file>